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10-3.png>
</file>

<file path=ppt/media/image-10-4.png>
</file>

<file path=ppt/media/image-10-5.png>
</file>

<file path=ppt/media/image-11-1.png>
</file>

<file path=ppt/media/image-11-2.png>
</file>

<file path=ppt/media/image-2-1.png>
</file>

<file path=ppt/media/image-2-2.png>
</file>

<file path=ppt/media/image-2-3.png>
</file>

<file path=ppt/media/image-3-1.png>
</file>

<file path=ppt/media/image-3-2.png>
</file>

<file path=ppt/media/image-3-3.png>
</file>

<file path=ppt/media/image-3-4.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7-1.png>
</file>

<file path=ppt/media/image-7-2.png>
</file>

<file path=ppt/media/image-8-1.png>
</file>

<file path=ppt/media/image-8-2.png>
</file>

<file path=ppt/media/image-8-3.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image" Target="../media/image-10-5.png"/><Relationship Id="rId7" Type="http://schemas.openxmlformats.org/officeDocument/2006/relationships/slideLayout" Target="../slideLayouts/slideLayout1.xml"/><Relationship Id="rId8"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1.png"/><Relationship Id="rId2" Type="http://schemas.openxmlformats.org/officeDocument/2006/relationships/image" Target="../media/image-11-2.png"/><Relationship Id="rId4" Type="http://schemas.openxmlformats.org/officeDocument/2006/relationships/slideLayout" Target="../slideLayouts/slideLayout1.xml"/><Relationship Id="rId5"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 Id="rId6" Type="http://schemas.openxmlformats.org/officeDocument/2006/relationships/slideLayout" Target="../slideLayouts/slideLayout1.xml"/><Relationship Id="rId7"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5" Type="http://schemas.openxmlformats.org/officeDocument/2006/relationships/slideLayout" Target="../slideLayouts/slideLayout1.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581870"/>
            <a:ext cx="7477601" cy="1666399"/>
          </a:xfrm>
          <a:prstGeom prst="rect">
            <a:avLst/>
          </a:prstGeom>
          <a:noFill/>
          <a:ln/>
        </p:spPr>
        <p:txBody>
          <a:bodyPr wrap="square" rtlCol="0" anchor="t"/>
          <a:lstStyle/>
          <a:p>
            <a:pPr indent="0" marL="0">
              <a:lnSpc>
                <a:spcPts val="6561"/>
              </a:lnSpc>
              <a:buNone/>
            </a:pPr>
            <a:r>
              <a:rPr lang="en-US" sz="5249" dirty="0">
                <a:solidFill>
                  <a:srgbClr val="C6BFEE"/>
                </a:solidFill>
                <a:latin typeface="Prompt" pitchFamily="34" charset="0"/>
                <a:ea typeface="Prompt" pitchFamily="34" charset="-122"/>
                <a:cs typeface="Prompt" pitchFamily="34" charset="-120"/>
              </a:rPr>
              <a:t>The Different Versions of the GPT Model</a:t>
            </a:r>
            <a:endParaRPr lang="en-US" sz="5249" dirty="0"/>
          </a:p>
        </p:txBody>
      </p:sp>
      <p:sp>
        <p:nvSpPr>
          <p:cNvPr id="6" name="Text 2"/>
          <p:cNvSpPr/>
          <p:nvPr/>
        </p:nvSpPr>
        <p:spPr>
          <a:xfrm>
            <a:off x="6319599" y="4581525"/>
            <a:ext cx="7477601"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GPT model is the most advanced language generation algorithm out there, but the versions available differ in several aspects. This presentation covers the essential details of each version of GPT.</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1166217"/>
            <a:ext cx="7002780"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The Future of AI Chatbots</a:t>
            </a:r>
            <a:endParaRPr lang="en-US" sz="4374" dirty="0"/>
          </a:p>
        </p:txBody>
      </p:sp>
      <p:pic>
        <p:nvPicPr>
          <p:cNvPr id="5" name="Image 1" descr="preencoded.png">    </p:cNvPr>
          <p:cNvPicPr>
            <a:picLocks noChangeAspect="1"/>
          </p:cNvPicPr>
          <p:nvPr/>
        </p:nvPicPr>
        <p:blipFill>
          <a:blip r:embed="rId2"/>
          <a:stretch>
            <a:fillRect/>
          </a:stretch>
        </p:blipFill>
        <p:spPr>
          <a:xfrm>
            <a:off x="2624376" y="2304931"/>
            <a:ext cx="2905006" cy="1795343"/>
          </a:xfrm>
          <a:prstGeom prst="rect">
            <a:avLst/>
          </a:prstGeom>
        </p:spPr>
      </p:pic>
      <p:sp>
        <p:nvSpPr>
          <p:cNvPr id="6" name="Text 2"/>
          <p:cNvSpPr/>
          <p:nvPr/>
        </p:nvSpPr>
        <p:spPr>
          <a:xfrm>
            <a:off x="2624376" y="4377928"/>
            <a:ext cx="2905006" cy="694373"/>
          </a:xfrm>
          <a:prstGeom prst="rect">
            <a:avLst/>
          </a:prstGeom>
          <a:noFill/>
          <a:ln/>
        </p:spPr>
        <p:txBody>
          <a:bodyPr wrap="square" rtlCol="0" anchor="t"/>
          <a:lstStyle/>
          <a:p>
            <a:pPr algn="l" indent="0" marL="0">
              <a:lnSpc>
                <a:spcPts val="2734"/>
              </a:lnSpc>
              <a:buNone/>
            </a:pPr>
            <a:r>
              <a:rPr lang="en-US" sz="2187" dirty="0">
                <a:solidFill>
                  <a:srgbClr val="C6BFEE"/>
                </a:solidFill>
                <a:latin typeface="Prompt" pitchFamily="34" charset="0"/>
                <a:ea typeface="Prompt" pitchFamily="34" charset="-122"/>
                <a:cs typeface="Prompt" pitchFamily="34" charset="-120"/>
              </a:rPr>
              <a:t>AI-Assisted Conversations</a:t>
            </a:r>
            <a:endParaRPr lang="en-US" sz="2187" dirty="0"/>
          </a:p>
        </p:txBody>
      </p:sp>
      <p:sp>
        <p:nvSpPr>
          <p:cNvPr id="7" name="Text 3"/>
          <p:cNvSpPr/>
          <p:nvPr/>
        </p:nvSpPr>
        <p:spPr>
          <a:xfrm>
            <a:off x="2624376" y="5294471"/>
            <a:ext cx="2905006" cy="1066205"/>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AI chatbots powering routine conversations with humans in business</a:t>
            </a:r>
            <a:endParaRPr lang="en-US" sz="1750" dirty="0"/>
          </a:p>
        </p:txBody>
      </p:sp>
      <p:pic>
        <p:nvPicPr>
          <p:cNvPr id="8" name="Image 2" descr="preencoded.png">    </p:cNvPr>
          <p:cNvPicPr>
            <a:picLocks noChangeAspect="1"/>
          </p:cNvPicPr>
          <p:nvPr/>
        </p:nvPicPr>
        <p:blipFill>
          <a:blip r:embed="rId3"/>
          <a:stretch>
            <a:fillRect/>
          </a:stretch>
        </p:blipFill>
        <p:spPr>
          <a:xfrm>
            <a:off x="5862638" y="2304931"/>
            <a:ext cx="2905006" cy="1795343"/>
          </a:xfrm>
          <a:prstGeom prst="rect">
            <a:avLst/>
          </a:prstGeom>
        </p:spPr>
      </p:pic>
      <p:sp>
        <p:nvSpPr>
          <p:cNvPr id="9" name="Text 4"/>
          <p:cNvSpPr/>
          <p:nvPr/>
        </p:nvSpPr>
        <p:spPr>
          <a:xfrm>
            <a:off x="5862638" y="4377928"/>
            <a:ext cx="2324100" cy="347186"/>
          </a:xfrm>
          <a:prstGeom prst="rect">
            <a:avLst/>
          </a:prstGeom>
          <a:noFill/>
          <a:ln/>
        </p:spPr>
        <p:txBody>
          <a:bodyPr wrap="none" rtlCol="0" anchor="t"/>
          <a:lstStyle/>
          <a:p>
            <a:pPr algn="l" indent="0" marL="0">
              <a:lnSpc>
                <a:spcPts val="2734"/>
              </a:lnSpc>
              <a:buNone/>
            </a:pPr>
            <a:r>
              <a:rPr lang="en-US" sz="2187" dirty="0">
                <a:solidFill>
                  <a:srgbClr val="C6BFEE"/>
                </a:solidFill>
                <a:latin typeface="Prompt" pitchFamily="34" charset="0"/>
                <a:ea typeface="Prompt" pitchFamily="34" charset="-122"/>
                <a:cs typeface="Prompt" pitchFamily="34" charset="-120"/>
              </a:rPr>
              <a:t>Virtual Assistants</a:t>
            </a:r>
            <a:endParaRPr lang="en-US" sz="2187" dirty="0"/>
          </a:p>
        </p:txBody>
      </p:sp>
      <p:sp>
        <p:nvSpPr>
          <p:cNvPr id="10" name="Text 5"/>
          <p:cNvSpPr/>
          <p:nvPr/>
        </p:nvSpPr>
        <p:spPr>
          <a:xfrm>
            <a:off x="5862638" y="4947285"/>
            <a:ext cx="2905006" cy="1777008"/>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AI is slowly invading customer service operations, through virtual assistants that interact with customers in different languages and cultures</a:t>
            </a:r>
            <a:endParaRPr lang="en-US" sz="1750" dirty="0"/>
          </a:p>
        </p:txBody>
      </p:sp>
      <p:pic>
        <p:nvPicPr>
          <p:cNvPr id="11" name="Image 3" descr="preencoded.png">    </p:cNvPr>
          <p:cNvPicPr>
            <a:picLocks noChangeAspect="1"/>
          </p:cNvPicPr>
          <p:nvPr/>
        </p:nvPicPr>
        <p:blipFill>
          <a:blip r:embed="rId4"/>
          <a:stretch>
            <a:fillRect/>
          </a:stretch>
        </p:blipFill>
        <p:spPr>
          <a:xfrm>
            <a:off x="9100899" y="2304931"/>
            <a:ext cx="2905125" cy="1795463"/>
          </a:xfrm>
          <a:prstGeom prst="rect">
            <a:avLst/>
          </a:prstGeom>
        </p:spPr>
      </p:pic>
      <p:sp>
        <p:nvSpPr>
          <p:cNvPr id="12" name="Text 6"/>
          <p:cNvSpPr/>
          <p:nvPr/>
        </p:nvSpPr>
        <p:spPr>
          <a:xfrm>
            <a:off x="9100899" y="4378047"/>
            <a:ext cx="2905125" cy="1041559"/>
          </a:xfrm>
          <a:prstGeom prst="rect">
            <a:avLst/>
          </a:prstGeom>
          <a:noFill/>
          <a:ln/>
        </p:spPr>
        <p:txBody>
          <a:bodyPr wrap="square" rtlCol="0" anchor="t"/>
          <a:lstStyle/>
          <a:p>
            <a:pPr algn="l" indent="0" marL="0">
              <a:lnSpc>
                <a:spcPts val="2734"/>
              </a:lnSpc>
              <a:buNone/>
            </a:pPr>
            <a:r>
              <a:rPr lang="en-US" sz="2187" dirty="0">
                <a:solidFill>
                  <a:srgbClr val="C6BFEE"/>
                </a:solidFill>
                <a:latin typeface="Prompt" pitchFamily="34" charset="0"/>
                <a:ea typeface="Prompt" pitchFamily="34" charset="-122"/>
                <a:cs typeface="Prompt" pitchFamily="34" charset="-120"/>
              </a:rPr>
              <a:t>AI Knowledge and Business Monitoring Platforms</a:t>
            </a:r>
            <a:endParaRPr lang="en-US" sz="2187" dirty="0"/>
          </a:p>
        </p:txBody>
      </p:sp>
      <p:sp>
        <p:nvSpPr>
          <p:cNvPr id="13" name="Text 7"/>
          <p:cNvSpPr/>
          <p:nvPr/>
        </p:nvSpPr>
        <p:spPr>
          <a:xfrm>
            <a:off x="9100899" y="5641777"/>
            <a:ext cx="2905125" cy="1421606"/>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AI is also changing the way businesses monitor and understand their customers' demands in real-time</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2656880"/>
            <a:ext cx="4443889"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Conclusions</a:t>
            </a:r>
            <a:endParaRPr lang="en-US" sz="4374" dirty="0"/>
          </a:p>
        </p:txBody>
      </p:sp>
      <p:sp>
        <p:nvSpPr>
          <p:cNvPr id="5" name="Text 2"/>
          <p:cNvSpPr/>
          <p:nvPr/>
        </p:nvSpPr>
        <p:spPr>
          <a:xfrm>
            <a:off x="2624376" y="3795593"/>
            <a:ext cx="9381649" cy="1777008"/>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GPT model and its many variations have already transformed language generation extensively. As we have learned, each version of the GPT model differs in terms of architecture, scale, and specific use cases. The primary purpose of language models such as Chatbot GPT or Grok is to understand and generate human-like text based on the input they receive. AI continues to evolve through various applications, and we believe there is still a lot yet to come...</a:t>
            </a:r>
            <a:endParaRPr lang="en-US" sz="1750" dirty="0"/>
          </a:p>
        </p:txBody>
      </p:sp>
      <p:pic>
        <p:nvPicPr>
          <p:cNvPr id="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2555438"/>
            <a:ext cx="9306401"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GPT-2 Architecture and Capabilities</a:t>
            </a:r>
            <a:endParaRPr lang="en-US" sz="4374" dirty="0"/>
          </a:p>
        </p:txBody>
      </p:sp>
      <p:sp>
        <p:nvSpPr>
          <p:cNvPr id="6" name="Shape 2"/>
          <p:cNvSpPr/>
          <p:nvPr/>
        </p:nvSpPr>
        <p:spPr>
          <a:xfrm>
            <a:off x="833199" y="4277439"/>
            <a:ext cx="3597235" cy="1396722"/>
          </a:xfrm>
          <a:prstGeom prst="roundRect">
            <a:avLst>
              <a:gd name="adj" fmla="val 7159"/>
            </a:avLst>
          </a:prstGeom>
          <a:solidFill>
            <a:srgbClr val="542C49"/>
          </a:solidFill>
          <a:ln w="13811">
            <a:solidFill>
              <a:srgbClr val="643557"/>
            </a:solidFill>
            <a:prstDash val="solid"/>
          </a:ln>
        </p:spPr>
      </p:sp>
      <p:sp>
        <p:nvSpPr>
          <p:cNvPr id="7" name="Text 3"/>
          <p:cNvSpPr/>
          <p:nvPr/>
        </p:nvSpPr>
        <p:spPr>
          <a:xfrm>
            <a:off x="1069181" y="4513421"/>
            <a:ext cx="2221944"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Parameters</a:t>
            </a:r>
            <a:endParaRPr lang="en-US" sz="2187" dirty="0"/>
          </a:p>
        </p:txBody>
      </p:sp>
      <p:sp>
        <p:nvSpPr>
          <p:cNvPr id="8" name="Text 4"/>
          <p:cNvSpPr/>
          <p:nvPr/>
        </p:nvSpPr>
        <p:spPr>
          <a:xfrm>
            <a:off x="1069181" y="5082778"/>
            <a:ext cx="3125272"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GPT-2 has 1.5 billion parameters</a:t>
            </a:r>
            <a:endParaRPr lang="en-US" sz="1750" dirty="0"/>
          </a:p>
        </p:txBody>
      </p:sp>
      <p:sp>
        <p:nvSpPr>
          <p:cNvPr id="9" name="Shape 5"/>
          <p:cNvSpPr/>
          <p:nvPr/>
        </p:nvSpPr>
        <p:spPr>
          <a:xfrm>
            <a:off x="4652605" y="4277439"/>
            <a:ext cx="5486995" cy="1396722"/>
          </a:xfrm>
          <a:prstGeom prst="roundRect">
            <a:avLst>
              <a:gd name="adj" fmla="val 7159"/>
            </a:avLst>
          </a:prstGeom>
          <a:solidFill>
            <a:srgbClr val="542C49"/>
          </a:solidFill>
          <a:ln w="13811">
            <a:solidFill>
              <a:srgbClr val="643557"/>
            </a:solidFill>
            <a:prstDash val="solid"/>
          </a:ln>
        </p:spPr>
      </p:sp>
      <p:sp>
        <p:nvSpPr>
          <p:cNvPr id="10" name="Text 6"/>
          <p:cNvSpPr/>
          <p:nvPr/>
        </p:nvSpPr>
        <p:spPr>
          <a:xfrm>
            <a:off x="4888587" y="4513421"/>
            <a:ext cx="2221944"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Capabilities</a:t>
            </a:r>
            <a:endParaRPr lang="en-US" sz="2187" dirty="0"/>
          </a:p>
        </p:txBody>
      </p:sp>
      <p:sp>
        <p:nvSpPr>
          <p:cNvPr id="11" name="Text 7"/>
          <p:cNvSpPr/>
          <p:nvPr/>
        </p:nvSpPr>
        <p:spPr>
          <a:xfrm>
            <a:off x="4888587" y="5082778"/>
            <a:ext cx="5015032" cy="355402"/>
          </a:xfrm>
          <a:prstGeom prst="rect">
            <a:avLst/>
          </a:prstGeom>
          <a:noFill/>
          <a:ln/>
        </p:spPr>
        <p:txBody>
          <a:bodyPr wrap="non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Impressive language generation across various tasks</a:t>
            </a:r>
            <a:endParaRPr lang="en-US" sz="1750" dirty="0"/>
          </a:p>
        </p:txBody>
      </p:sp>
      <p:pic>
        <p:nvPicPr>
          <p:cNvPr id="1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843558"/>
            <a:ext cx="9381649"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ChatGPT: A Fine-Tuned Variant of GPT-2 for Chat</a:t>
            </a:r>
            <a:endParaRPr lang="en-US" sz="4374" dirty="0"/>
          </a:p>
        </p:txBody>
      </p:sp>
      <p:pic>
        <p:nvPicPr>
          <p:cNvPr id="5" name="Image 1" descr="preencoded.png">    </p:cNvPr>
          <p:cNvPicPr>
            <a:picLocks noChangeAspect="1"/>
          </p:cNvPicPr>
          <p:nvPr/>
        </p:nvPicPr>
        <p:blipFill>
          <a:blip r:embed="rId2"/>
          <a:stretch>
            <a:fillRect/>
          </a:stretch>
        </p:blipFill>
        <p:spPr>
          <a:xfrm>
            <a:off x="2624376" y="2676644"/>
            <a:ext cx="4524137" cy="2796064"/>
          </a:xfrm>
          <a:prstGeom prst="rect">
            <a:avLst/>
          </a:prstGeom>
        </p:spPr>
      </p:pic>
      <p:sp>
        <p:nvSpPr>
          <p:cNvPr id="6" name="Text 2"/>
          <p:cNvSpPr/>
          <p:nvPr/>
        </p:nvSpPr>
        <p:spPr>
          <a:xfrm>
            <a:off x="2624376" y="5750362"/>
            <a:ext cx="2221944" cy="347186"/>
          </a:xfrm>
          <a:prstGeom prst="rect">
            <a:avLst/>
          </a:prstGeom>
          <a:noFill/>
          <a:ln/>
        </p:spPr>
        <p:txBody>
          <a:bodyPr wrap="none" rtlCol="0" anchor="t"/>
          <a:lstStyle/>
          <a:p>
            <a:pPr algn="l" indent="0" marL="0">
              <a:lnSpc>
                <a:spcPts val="2734"/>
              </a:lnSpc>
              <a:buNone/>
            </a:pPr>
            <a:r>
              <a:rPr lang="en-US" sz="2187" dirty="0">
                <a:solidFill>
                  <a:srgbClr val="C6BFEE"/>
                </a:solidFill>
                <a:latin typeface="Prompt" pitchFamily="34" charset="0"/>
                <a:ea typeface="Prompt" pitchFamily="34" charset="-122"/>
                <a:cs typeface="Prompt" pitchFamily="34" charset="-120"/>
              </a:rPr>
              <a:t>Purpose</a:t>
            </a:r>
            <a:endParaRPr lang="en-US" sz="2187" dirty="0"/>
          </a:p>
        </p:txBody>
      </p:sp>
      <p:sp>
        <p:nvSpPr>
          <p:cNvPr id="7" name="Text 3"/>
          <p:cNvSpPr/>
          <p:nvPr/>
        </p:nvSpPr>
        <p:spPr>
          <a:xfrm>
            <a:off x="2624376" y="6319718"/>
            <a:ext cx="4524137" cy="710803"/>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Designed specifically for chat-based interactions and conversations</a:t>
            </a:r>
            <a:endParaRPr lang="en-US" sz="1750" dirty="0"/>
          </a:p>
        </p:txBody>
      </p:sp>
      <p:pic>
        <p:nvPicPr>
          <p:cNvPr id="8" name="Image 2" descr="preencoded.png">    </p:cNvPr>
          <p:cNvPicPr>
            <a:picLocks noChangeAspect="1"/>
          </p:cNvPicPr>
          <p:nvPr/>
        </p:nvPicPr>
        <p:blipFill>
          <a:blip r:embed="rId3"/>
          <a:stretch>
            <a:fillRect/>
          </a:stretch>
        </p:blipFill>
        <p:spPr>
          <a:xfrm>
            <a:off x="7481768" y="2676644"/>
            <a:ext cx="4524256" cy="2796183"/>
          </a:xfrm>
          <a:prstGeom prst="rect">
            <a:avLst/>
          </a:prstGeom>
        </p:spPr>
      </p:pic>
      <p:sp>
        <p:nvSpPr>
          <p:cNvPr id="9" name="Text 4"/>
          <p:cNvSpPr/>
          <p:nvPr/>
        </p:nvSpPr>
        <p:spPr>
          <a:xfrm>
            <a:off x="7481768" y="5750481"/>
            <a:ext cx="2221944" cy="347186"/>
          </a:xfrm>
          <a:prstGeom prst="rect">
            <a:avLst/>
          </a:prstGeom>
          <a:noFill/>
          <a:ln/>
        </p:spPr>
        <p:txBody>
          <a:bodyPr wrap="none" rtlCol="0" anchor="t"/>
          <a:lstStyle/>
          <a:p>
            <a:pPr algn="l" indent="0" marL="0">
              <a:lnSpc>
                <a:spcPts val="2734"/>
              </a:lnSpc>
              <a:buNone/>
            </a:pPr>
            <a:r>
              <a:rPr lang="en-US" sz="2187" dirty="0">
                <a:solidFill>
                  <a:srgbClr val="C6BFEE"/>
                </a:solidFill>
                <a:latin typeface="Prompt" pitchFamily="34" charset="0"/>
                <a:ea typeface="Prompt" pitchFamily="34" charset="-122"/>
                <a:cs typeface="Prompt" pitchFamily="34" charset="-120"/>
              </a:rPr>
              <a:t>Application</a:t>
            </a:r>
            <a:endParaRPr lang="en-US" sz="2187" dirty="0"/>
          </a:p>
        </p:txBody>
      </p:sp>
      <p:sp>
        <p:nvSpPr>
          <p:cNvPr id="10" name="Text 5"/>
          <p:cNvSpPr/>
          <p:nvPr/>
        </p:nvSpPr>
        <p:spPr>
          <a:xfrm>
            <a:off x="7481768" y="6319838"/>
            <a:ext cx="4524256" cy="1066205"/>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OpenAI made it available as a research preview that could understand and generate responses in a conversational manner</a:t>
            </a:r>
            <a:endParaRPr lang="en-US" sz="1750" dirty="0"/>
          </a:p>
        </p:txBody>
      </p:sp>
      <p:pic>
        <p:nvPicPr>
          <p:cNvPr id="11"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B0C23">
              <a:alpha val="80000"/>
            </a:srgbClr>
          </a:solidFill>
          <a:ln/>
        </p:spPr>
      </p:sp>
      <p:sp>
        <p:nvSpPr>
          <p:cNvPr id="6" name="Text 2"/>
          <p:cNvSpPr/>
          <p:nvPr/>
        </p:nvSpPr>
        <p:spPr>
          <a:xfrm>
            <a:off x="2624376" y="1213961"/>
            <a:ext cx="9381649"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The Scale of GPT-3 and its Capabilities</a:t>
            </a:r>
            <a:endParaRPr lang="en-US" sz="4374" dirty="0"/>
          </a:p>
        </p:txBody>
      </p:sp>
      <p:sp>
        <p:nvSpPr>
          <p:cNvPr id="7" name="Shape 3"/>
          <p:cNvSpPr/>
          <p:nvPr/>
        </p:nvSpPr>
        <p:spPr>
          <a:xfrm>
            <a:off x="2935486" y="2935962"/>
            <a:ext cx="44410" cy="4079558"/>
          </a:xfrm>
          <a:prstGeom prst="rect">
            <a:avLst/>
          </a:prstGeom>
          <a:solidFill>
            <a:srgbClr val="643557"/>
          </a:solidFill>
          <a:ln/>
        </p:spPr>
      </p:sp>
      <p:sp>
        <p:nvSpPr>
          <p:cNvPr id="8" name="Shape 4"/>
          <p:cNvSpPr/>
          <p:nvPr/>
        </p:nvSpPr>
        <p:spPr>
          <a:xfrm>
            <a:off x="3207603" y="3337262"/>
            <a:ext cx="777597" cy="44410"/>
          </a:xfrm>
          <a:prstGeom prst="rect">
            <a:avLst/>
          </a:prstGeom>
          <a:solidFill>
            <a:srgbClr val="643557"/>
          </a:solidFill>
          <a:ln/>
        </p:spPr>
      </p:sp>
      <p:sp>
        <p:nvSpPr>
          <p:cNvPr id="9" name="Shape 5"/>
          <p:cNvSpPr/>
          <p:nvPr/>
        </p:nvSpPr>
        <p:spPr>
          <a:xfrm>
            <a:off x="2707660" y="3109555"/>
            <a:ext cx="499943" cy="499943"/>
          </a:xfrm>
          <a:prstGeom prst="roundRect">
            <a:avLst>
              <a:gd name="adj" fmla="val 20000"/>
            </a:avLst>
          </a:prstGeom>
          <a:solidFill>
            <a:srgbClr val="542C49"/>
          </a:solidFill>
          <a:ln w="13811">
            <a:solidFill>
              <a:srgbClr val="643557"/>
            </a:solidFill>
            <a:prstDash val="solid"/>
          </a:ln>
        </p:spPr>
      </p:sp>
      <p:sp>
        <p:nvSpPr>
          <p:cNvPr id="10" name="Text 6"/>
          <p:cNvSpPr/>
          <p:nvPr/>
        </p:nvSpPr>
        <p:spPr>
          <a:xfrm>
            <a:off x="2896612" y="3151227"/>
            <a:ext cx="1219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11" name="Text 7"/>
          <p:cNvSpPr/>
          <p:nvPr/>
        </p:nvSpPr>
        <p:spPr>
          <a:xfrm>
            <a:off x="4179689" y="3158133"/>
            <a:ext cx="2221944"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Parameters</a:t>
            </a:r>
            <a:endParaRPr lang="en-US" sz="2187" dirty="0"/>
          </a:p>
        </p:txBody>
      </p:sp>
      <p:sp>
        <p:nvSpPr>
          <p:cNvPr id="12" name="Text 8"/>
          <p:cNvSpPr/>
          <p:nvPr/>
        </p:nvSpPr>
        <p:spPr>
          <a:xfrm>
            <a:off x="4179689" y="3727490"/>
            <a:ext cx="7826335" cy="355402"/>
          </a:xfrm>
          <a:prstGeom prst="rect">
            <a:avLst/>
          </a:prstGeom>
          <a:noFill/>
          <a:ln/>
        </p:spPr>
        <p:txBody>
          <a:bodyPr wrap="non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GPT-3 is one of the largest language models, with 175 billion parameters</a:t>
            </a:r>
            <a:endParaRPr lang="en-US" sz="1750" dirty="0"/>
          </a:p>
        </p:txBody>
      </p:sp>
      <p:sp>
        <p:nvSpPr>
          <p:cNvPr id="13" name="Shape 9"/>
          <p:cNvSpPr/>
          <p:nvPr/>
        </p:nvSpPr>
        <p:spPr>
          <a:xfrm>
            <a:off x="3207603" y="5336917"/>
            <a:ext cx="777597" cy="44410"/>
          </a:xfrm>
          <a:prstGeom prst="rect">
            <a:avLst/>
          </a:prstGeom>
          <a:solidFill>
            <a:srgbClr val="643557"/>
          </a:solidFill>
          <a:ln/>
        </p:spPr>
      </p:sp>
      <p:sp>
        <p:nvSpPr>
          <p:cNvPr id="14" name="Shape 10"/>
          <p:cNvSpPr/>
          <p:nvPr/>
        </p:nvSpPr>
        <p:spPr>
          <a:xfrm>
            <a:off x="2707660" y="5109210"/>
            <a:ext cx="499943" cy="499943"/>
          </a:xfrm>
          <a:prstGeom prst="roundRect">
            <a:avLst>
              <a:gd name="adj" fmla="val 20000"/>
            </a:avLst>
          </a:prstGeom>
          <a:solidFill>
            <a:srgbClr val="542C49"/>
          </a:solidFill>
          <a:ln w="13811">
            <a:solidFill>
              <a:srgbClr val="643557"/>
            </a:solidFill>
            <a:prstDash val="solid"/>
          </a:ln>
        </p:spPr>
      </p:sp>
      <p:sp>
        <p:nvSpPr>
          <p:cNvPr id="15" name="Text 11"/>
          <p:cNvSpPr/>
          <p:nvPr/>
        </p:nvSpPr>
        <p:spPr>
          <a:xfrm>
            <a:off x="2858512" y="5150882"/>
            <a:ext cx="1981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6" name="Text 12"/>
          <p:cNvSpPr/>
          <p:nvPr/>
        </p:nvSpPr>
        <p:spPr>
          <a:xfrm>
            <a:off x="4179689" y="5157788"/>
            <a:ext cx="2221944" cy="347186"/>
          </a:xfrm>
          <a:prstGeom prst="rect">
            <a:avLst/>
          </a:prstGeom>
          <a:noFill/>
          <a:ln/>
        </p:spPr>
        <p:txBody>
          <a:bodyPr wrap="none" rtlCol="0" anchor="t"/>
          <a:lstStyle/>
          <a:p>
            <a:pPr algn="l" indent="0" marL="0">
              <a:lnSpc>
                <a:spcPts val="2734"/>
              </a:lnSpc>
              <a:buNone/>
            </a:pPr>
            <a:r>
              <a:rPr lang="en-US" sz="2187" dirty="0">
                <a:solidFill>
                  <a:srgbClr val="DAD8E9"/>
                </a:solidFill>
                <a:latin typeface="Prompt" pitchFamily="34" charset="0"/>
                <a:ea typeface="Prompt" pitchFamily="34" charset="-122"/>
                <a:cs typeface="Prompt" pitchFamily="34" charset="-120"/>
              </a:rPr>
              <a:t>Capabilities</a:t>
            </a:r>
            <a:endParaRPr lang="en-US" sz="2187" dirty="0"/>
          </a:p>
        </p:txBody>
      </p:sp>
      <p:sp>
        <p:nvSpPr>
          <p:cNvPr id="17" name="Text 13"/>
          <p:cNvSpPr/>
          <p:nvPr/>
        </p:nvSpPr>
        <p:spPr>
          <a:xfrm>
            <a:off x="4179689" y="5727144"/>
            <a:ext cx="7826335" cy="1066205"/>
          </a:xfrm>
          <a:prstGeom prst="rect">
            <a:avLst/>
          </a:prstGeom>
          <a:noFill/>
          <a:ln/>
        </p:spPr>
        <p:txBody>
          <a:bodyPr wrap="square" rtlCol="0" anchor="t"/>
          <a:lstStyle/>
          <a:p>
            <a:pPr algn="l" indent="0" marL="0">
              <a:lnSpc>
                <a:spcPts val="2799"/>
              </a:lnSpc>
              <a:buNone/>
            </a:pPr>
            <a:r>
              <a:rPr lang="en-US" sz="1750" dirty="0">
                <a:solidFill>
                  <a:srgbClr val="DAD8E9"/>
                </a:solidFill>
                <a:latin typeface="Mukta" pitchFamily="34" charset="0"/>
                <a:ea typeface="Mukta" pitchFamily="34" charset="-122"/>
                <a:cs typeface="Mukta" pitchFamily="34" charset="-120"/>
              </a:rPr>
              <a:t>GPT-3 demonstrated significant improvements over GPT-2, showcasing remarkable natural language understanding and generation across a wide range of tasks. It could be adapted for various applications, including chatbots</a:t>
            </a:r>
            <a:endParaRPr lang="en-US" sz="1750"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0" y="0"/>
            <a:ext cx="14630400" cy="2777490"/>
          </a:xfrm>
          <a:prstGeom prst="rect">
            <a:avLst/>
          </a:prstGeom>
        </p:spPr>
      </p:pic>
      <p:sp>
        <p:nvSpPr>
          <p:cNvPr id="5" name="Text 1"/>
          <p:cNvSpPr/>
          <p:nvPr/>
        </p:nvSpPr>
        <p:spPr>
          <a:xfrm>
            <a:off x="2624376" y="3699748"/>
            <a:ext cx="9381649"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ChatGPT Fine-Tuned to be Based on GPT-3</a:t>
            </a:r>
            <a:endParaRPr lang="en-US" sz="4374" dirty="0"/>
          </a:p>
        </p:txBody>
      </p:sp>
      <p:sp>
        <p:nvSpPr>
          <p:cNvPr id="6" name="Shape 2"/>
          <p:cNvSpPr/>
          <p:nvPr/>
        </p:nvSpPr>
        <p:spPr>
          <a:xfrm>
            <a:off x="2624376" y="5595342"/>
            <a:ext cx="499943" cy="499943"/>
          </a:xfrm>
          <a:prstGeom prst="roundRect">
            <a:avLst>
              <a:gd name="adj" fmla="val 20000"/>
            </a:avLst>
          </a:prstGeom>
          <a:solidFill>
            <a:srgbClr val="542C49"/>
          </a:solidFill>
          <a:ln w="13811">
            <a:solidFill>
              <a:srgbClr val="643557"/>
            </a:solidFill>
            <a:prstDash val="solid"/>
          </a:ln>
        </p:spPr>
      </p:sp>
      <p:sp>
        <p:nvSpPr>
          <p:cNvPr id="7" name="Text 3"/>
          <p:cNvSpPr/>
          <p:nvPr/>
        </p:nvSpPr>
        <p:spPr>
          <a:xfrm>
            <a:off x="2813328" y="5637014"/>
            <a:ext cx="1219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1</a:t>
            </a:r>
            <a:endParaRPr lang="en-US" sz="2624" dirty="0"/>
          </a:p>
        </p:txBody>
      </p:sp>
      <p:sp>
        <p:nvSpPr>
          <p:cNvPr id="8" name="Text 4"/>
          <p:cNvSpPr/>
          <p:nvPr/>
        </p:nvSpPr>
        <p:spPr>
          <a:xfrm>
            <a:off x="3346490" y="5671661"/>
            <a:ext cx="2221944"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Architecture</a:t>
            </a:r>
            <a:endParaRPr lang="en-US" sz="2187" dirty="0"/>
          </a:p>
        </p:txBody>
      </p:sp>
      <p:sp>
        <p:nvSpPr>
          <p:cNvPr id="9" name="Text 5"/>
          <p:cNvSpPr/>
          <p:nvPr/>
        </p:nvSpPr>
        <p:spPr>
          <a:xfrm>
            <a:off x="3346490" y="6241018"/>
            <a:ext cx="385762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ChatGPT is based on GPT-3 with the same architecture and capabilities inherited from GPT-3</a:t>
            </a:r>
            <a:endParaRPr lang="en-US" sz="1750" dirty="0"/>
          </a:p>
        </p:txBody>
      </p:sp>
      <p:sp>
        <p:nvSpPr>
          <p:cNvPr id="10" name="Shape 6"/>
          <p:cNvSpPr/>
          <p:nvPr/>
        </p:nvSpPr>
        <p:spPr>
          <a:xfrm>
            <a:off x="7426285" y="5595342"/>
            <a:ext cx="499943" cy="499943"/>
          </a:xfrm>
          <a:prstGeom prst="roundRect">
            <a:avLst>
              <a:gd name="adj" fmla="val 20000"/>
            </a:avLst>
          </a:prstGeom>
          <a:solidFill>
            <a:srgbClr val="542C49"/>
          </a:solidFill>
          <a:ln w="13811">
            <a:solidFill>
              <a:srgbClr val="643557"/>
            </a:solidFill>
            <a:prstDash val="solid"/>
          </a:ln>
        </p:spPr>
      </p:sp>
      <p:sp>
        <p:nvSpPr>
          <p:cNvPr id="11" name="Text 7"/>
          <p:cNvSpPr/>
          <p:nvPr/>
        </p:nvSpPr>
        <p:spPr>
          <a:xfrm>
            <a:off x="7577138" y="5637014"/>
            <a:ext cx="198120" cy="416481"/>
          </a:xfrm>
          <a:prstGeom prst="rect">
            <a:avLst/>
          </a:prstGeom>
          <a:noFill/>
          <a:ln/>
        </p:spPr>
        <p:txBody>
          <a:bodyPr wrap="none" rtlCol="0" anchor="t"/>
          <a:lstStyle/>
          <a:p>
            <a:pPr algn="ctr" indent="0" marL="0">
              <a:lnSpc>
                <a:spcPts val="3281"/>
              </a:lnSpc>
              <a:buNone/>
            </a:pPr>
            <a:r>
              <a:rPr lang="en-US" sz="2624" dirty="0">
                <a:solidFill>
                  <a:srgbClr val="DAD8E9"/>
                </a:solidFill>
                <a:latin typeface="Prompt" pitchFamily="34" charset="0"/>
                <a:ea typeface="Prompt" pitchFamily="34" charset="-122"/>
                <a:cs typeface="Prompt" pitchFamily="34" charset="-120"/>
              </a:rPr>
              <a:t>2</a:t>
            </a:r>
            <a:endParaRPr lang="en-US" sz="2624" dirty="0"/>
          </a:p>
        </p:txBody>
      </p:sp>
      <p:sp>
        <p:nvSpPr>
          <p:cNvPr id="12" name="Text 8"/>
          <p:cNvSpPr/>
          <p:nvPr/>
        </p:nvSpPr>
        <p:spPr>
          <a:xfrm>
            <a:off x="8148399" y="5671661"/>
            <a:ext cx="2221944" cy="347186"/>
          </a:xfrm>
          <a:prstGeom prst="rect">
            <a:avLst/>
          </a:prstGeom>
          <a:noFill/>
          <a:ln/>
        </p:spPr>
        <p:txBody>
          <a:bodyPr wrap="none" rtlCol="0" anchor="t"/>
          <a:lstStyle/>
          <a:p>
            <a:pPr indent="0" marL="0">
              <a:lnSpc>
                <a:spcPts val="2734"/>
              </a:lnSpc>
              <a:buNone/>
            </a:pPr>
            <a:r>
              <a:rPr lang="en-US" sz="2187" dirty="0">
                <a:solidFill>
                  <a:srgbClr val="DAD8E9"/>
                </a:solidFill>
                <a:latin typeface="Prompt" pitchFamily="34" charset="0"/>
                <a:ea typeface="Prompt" pitchFamily="34" charset="-122"/>
                <a:cs typeface="Prompt" pitchFamily="34" charset="-120"/>
              </a:rPr>
              <a:t>Fine-Tuning</a:t>
            </a:r>
            <a:endParaRPr lang="en-US" sz="2187" dirty="0"/>
          </a:p>
        </p:txBody>
      </p:sp>
      <p:sp>
        <p:nvSpPr>
          <p:cNvPr id="13" name="Text 9"/>
          <p:cNvSpPr/>
          <p:nvPr/>
        </p:nvSpPr>
        <p:spPr>
          <a:xfrm>
            <a:off x="8148399" y="6241018"/>
            <a:ext cx="3857625"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OpenAI fine-tuned GPT-3's based version for chat-based interactions, allowing users to hold conversations with this model</a:t>
            </a:r>
            <a:endParaRPr lang="en-US" sz="1750" dirty="0"/>
          </a:p>
        </p:txBody>
      </p:sp>
      <p:pic>
        <p:nvPicPr>
          <p:cNvPr id="14"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1929408"/>
            <a:ext cx="9381649"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GPT-3.5 Turbo: A Specialized Variation</a:t>
            </a:r>
            <a:endParaRPr lang="en-US" sz="4374" dirty="0"/>
          </a:p>
        </p:txBody>
      </p:sp>
      <p:sp>
        <p:nvSpPr>
          <p:cNvPr id="5" name="Shape 2"/>
          <p:cNvSpPr/>
          <p:nvPr/>
        </p:nvSpPr>
        <p:spPr>
          <a:xfrm>
            <a:off x="2624376" y="3762494"/>
            <a:ext cx="9381649" cy="2537698"/>
          </a:xfrm>
          <a:prstGeom prst="roundRect">
            <a:avLst>
              <a:gd name="adj" fmla="val 3940"/>
            </a:avLst>
          </a:prstGeom>
          <a:noFill/>
          <a:ln w="13811">
            <a:solidFill>
              <a:srgbClr val="FFFFFF">
                <a:alpha val="24000"/>
              </a:srgbClr>
            </a:solidFill>
            <a:prstDash val="solid"/>
          </a:ln>
        </p:spPr>
      </p:sp>
      <p:sp>
        <p:nvSpPr>
          <p:cNvPr id="6" name="Shape 3"/>
          <p:cNvSpPr/>
          <p:nvPr/>
        </p:nvSpPr>
        <p:spPr>
          <a:xfrm>
            <a:off x="2638187" y="3776305"/>
            <a:ext cx="9354026" cy="806768"/>
          </a:xfrm>
          <a:prstGeom prst="rect">
            <a:avLst/>
          </a:prstGeom>
          <a:solidFill>
            <a:srgbClr val="FFFFFF">
              <a:alpha val="4000"/>
            </a:srgbClr>
          </a:solidFill>
          <a:ln/>
        </p:spPr>
      </p:sp>
      <p:sp>
        <p:nvSpPr>
          <p:cNvPr id="7" name="Text 4"/>
          <p:cNvSpPr/>
          <p:nvPr/>
        </p:nvSpPr>
        <p:spPr>
          <a:xfrm>
            <a:off x="2860358" y="4006096"/>
            <a:ext cx="2221944" cy="347186"/>
          </a:xfrm>
          <a:prstGeom prst="rect">
            <a:avLst/>
          </a:prstGeom>
          <a:noFill/>
          <a:ln/>
        </p:spPr>
        <p:txBody>
          <a:bodyPr wrap="non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Variation</a:t>
            </a:r>
            <a:endParaRPr lang="en-US" sz="2187" dirty="0"/>
          </a:p>
        </p:txBody>
      </p:sp>
      <p:sp>
        <p:nvSpPr>
          <p:cNvPr id="8" name="Text 5"/>
          <p:cNvSpPr/>
          <p:nvPr/>
        </p:nvSpPr>
        <p:spPr>
          <a:xfrm>
            <a:off x="7541181" y="4006096"/>
            <a:ext cx="2221944" cy="347186"/>
          </a:xfrm>
          <a:prstGeom prst="rect">
            <a:avLst/>
          </a:prstGeom>
          <a:noFill/>
          <a:ln/>
        </p:spPr>
        <p:txBody>
          <a:bodyPr wrap="non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Optimization</a:t>
            </a:r>
            <a:endParaRPr lang="en-US" sz="2187" dirty="0"/>
          </a:p>
        </p:txBody>
      </p:sp>
      <p:sp>
        <p:nvSpPr>
          <p:cNvPr id="9" name="Shape 6"/>
          <p:cNvSpPr/>
          <p:nvPr/>
        </p:nvSpPr>
        <p:spPr>
          <a:xfrm>
            <a:off x="2638187" y="4583073"/>
            <a:ext cx="9354026" cy="1703308"/>
          </a:xfrm>
          <a:prstGeom prst="rect">
            <a:avLst/>
          </a:prstGeom>
          <a:solidFill>
            <a:srgbClr val="000000">
              <a:alpha val="4000"/>
            </a:srgbClr>
          </a:solidFill>
          <a:ln/>
        </p:spPr>
      </p:sp>
      <p:sp>
        <p:nvSpPr>
          <p:cNvPr id="10" name="Text 7"/>
          <p:cNvSpPr/>
          <p:nvPr/>
        </p:nvSpPr>
        <p:spPr>
          <a:xfrm>
            <a:off x="2860358" y="4723924"/>
            <a:ext cx="4228862" cy="710803"/>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GPT-3.5 Turbo is another variant of the GPT-3 model</a:t>
            </a:r>
            <a:endParaRPr lang="en-US" sz="1750" dirty="0"/>
          </a:p>
        </p:txBody>
      </p:sp>
      <p:sp>
        <p:nvSpPr>
          <p:cNvPr id="11" name="Text 8"/>
          <p:cNvSpPr/>
          <p:nvPr/>
        </p:nvSpPr>
        <p:spPr>
          <a:xfrm>
            <a:off x="7541181" y="4723924"/>
            <a:ext cx="4228862"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It is designed for lower-latency applications, optimizing for faster response times, making it suitable for real-time interactions where minimizing response delays is crucial</a:t>
            </a:r>
            <a:endParaRPr lang="en-US" sz="1750" dirty="0"/>
          </a:p>
        </p:txBody>
      </p:sp>
      <p:pic>
        <p:nvPicPr>
          <p:cNvPr id="1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1696164"/>
            <a:ext cx="9381649"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Factors Contributing to Differences in GPT Models</a:t>
            </a:r>
            <a:endParaRPr lang="en-US" sz="4374" dirty="0"/>
          </a:p>
        </p:txBody>
      </p:sp>
      <p:sp>
        <p:nvSpPr>
          <p:cNvPr id="5" name="Text 2"/>
          <p:cNvSpPr/>
          <p:nvPr/>
        </p:nvSpPr>
        <p:spPr>
          <a:xfrm>
            <a:off x="2979777" y="3529251"/>
            <a:ext cx="9026247"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DAD8E9"/>
                </a:solidFill>
                <a:latin typeface="Mukta" pitchFamily="34" charset="0"/>
                <a:ea typeface="Mukta" pitchFamily="34" charset="-122"/>
                <a:cs typeface="Mukta" pitchFamily="34" charset="-120"/>
              </a:rPr>
              <a:t>Model Size</a:t>
            </a:r>
            <a:endParaRPr lang="en-US" sz="1750" dirty="0"/>
          </a:p>
        </p:txBody>
      </p:sp>
      <p:sp>
        <p:nvSpPr>
          <p:cNvPr id="6" name="Text 3"/>
          <p:cNvSpPr/>
          <p:nvPr/>
        </p:nvSpPr>
        <p:spPr>
          <a:xfrm>
            <a:off x="2979777" y="3973473"/>
            <a:ext cx="9026247"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DAD8E9"/>
                </a:solidFill>
                <a:latin typeface="Mukta" pitchFamily="34" charset="0"/>
                <a:ea typeface="Mukta" pitchFamily="34" charset="-122"/>
                <a:cs typeface="Mukta" pitchFamily="34" charset="-120"/>
              </a:rPr>
              <a:t>Training Data</a:t>
            </a:r>
            <a:endParaRPr lang="en-US" sz="1750" dirty="0"/>
          </a:p>
        </p:txBody>
      </p:sp>
      <p:sp>
        <p:nvSpPr>
          <p:cNvPr id="7" name="Text 4"/>
          <p:cNvSpPr/>
          <p:nvPr/>
        </p:nvSpPr>
        <p:spPr>
          <a:xfrm>
            <a:off x="2979777" y="4417695"/>
            <a:ext cx="9026247"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DAD8E9"/>
                </a:solidFill>
                <a:latin typeface="Mukta" pitchFamily="34" charset="0"/>
                <a:ea typeface="Mukta" pitchFamily="34" charset="-122"/>
                <a:cs typeface="Mukta" pitchFamily="34" charset="-120"/>
              </a:rPr>
              <a:t>Fine-Tuning</a:t>
            </a:r>
            <a:endParaRPr lang="en-US" sz="1750" dirty="0"/>
          </a:p>
        </p:txBody>
      </p:sp>
      <p:sp>
        <p:nvSpPr>
          <p:cNvPr id="8" name="Text 5"/>
          <p:cNvSpPr/>
          <p:nvPr/>
        </p:nvSpPr>
        <p:spPr>
          <a:xfrm>
            <a:off x="2979777" y="4861917"/>
            <a:ext cx="9026247" cy="355402"/>
          </a:xfrm>
          <a:prstGeom prst="rect">
            <a:avLst/>
          </a:prstGeom>
          <a:noFill/>
          <a:ln/>
        </p:spPr>
        <p:txBody>
          <a:bodyPr wrap="none" rtlCol="0" anchor="t"/>
          <a:lstStyle/>
          <a:p>
            <a:pPr algn="l" marL="342900" indent="-342900">
              <a:lnSpc>
                <a:spcPts val="2799"/>
              </a:lnSpc>
              <a:buSzPct val="100000"/>
              <a:buChar char="•"/>
            </a:pPr>
            <a:r>
              <a:rPr lang="en-US" sz="1750" dirty="0">
                <a:solidFill>
                  <a:srgbClr val="DAD8E9"/>
                </a:solidFill>
                <a:latin typeface="Mukta" pitchFamily="34" charset="0"/>
                <a:ea typeface="Mukta" pitchFamily="34" charset="-122"/>
                <a:cs typeface="Mukta" pitchFamily="34" charset="-120"/>
              </a:rPr>
              <a:t>Optimizations</a:t>
            </a:r>
            <a:endParaRPr lang="en-US" sz="1750" dirty="0"/>
          </a:p>
        </p:txBody>
      </p:sp>
      <p:sp>
        <p:nvSpPr>
          <p:cNvPr id="9" name="Text 6"/>
          <p:cNvSpPr/>
          <p:nvPr/>
        </p:nvSpPr>
        <p:spPr>
          <a:xfrm>
            <a:off x="2624376" y="5467231"/>
            <a:ext cx="9381649" cy="1066205"/>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Apart from model architecture, several other factors contribute to the differences between the GPT models mentioned above. These include model size, training data, fine-tuning, and specific optimizations for performance improvements...</a:t>
            </a:r>
            <a:endParaRPr lang="en-US" sz="1750" dirty="0"/>
          </a:p>
        </p:txBody>
      </p:sp>
      <p:pic>
        <p:nvPicPr>
          <p:cNvPr id="1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187535"/>
            <a:ext cx="7477601" cy="1388745"/>
          </a:xfrm>
          <a:prstGeom prst="rect">
            <a:avLst/>
          </a:prstGeom>
          <a:noFill/>
          <a:ln/>
        </p:spPr>
        <p:txBody>
          <a:bodyPr wrap="squar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ChatGPT and Creating Instances of itself</a:t>
            </a:r>
            <a:endParaRPr lang="en-US" sz="4374" dirty="0"/>
          </a:p>
        </p:txBody>
      </p:sp>
      <p:sp>
        <p:nvSpPr>
          <p:cNvPr id="6" name="Text 2"/>
          <p:cNvSpPr/>
          <p:nvPr/>
        </p:nvSpPr>
        <p:spPr>
          <a:xfrm>
            <a:off x="833199" y="3909536"/>
            <a:ext cx="7477601" cy="2132409"/>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ChatGPT and other language models like it are not equipped to generate or comprehend instructions for creating another instance of the GPT model. While they can operate on the patterns and information present in their training data, these models lack the ability to create specific instructions or code for building similar models. That level of abstraction and knowledge isn't feasible with current language models...</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B0C23">
              <a:alpha val="75000"/>
            </a:srgbClr>
          </a:solidFill>
          <a:ln w="13811">
            <a:solidFill>
              <a:srgbClr val="FFFFFF">
                <a:alpha val="16000"/>
              </a:srgbClr>
            </a:solidFill>
            <a:prstDash val="solid"/>
          </a:ln>
        </p:spPr>
      </p:sp>
      <p:sp>
        <p:nvSpPr>
          <p:cNvPr id="4" name="Text 1"/>
          <p:cNvSpPr/>
          <p:nvPr/>
        </p:nvSpPr>
        <p:spPr>
          <a:xfrm>
            <a:off x="2624376" y="1861304"/>
            <a:ext cx="6964680" cy="694373"/>
          </a:xfrm>
          <a:prstGeom prst="rect">
            <a:avLst/>
          </a:prstGeom>
          <a:noFill/>
          <a:ln/>
        </p:spPr>
        <p:txBody>
          <a:bodyPr wrap="none" rtlCol="0" anchor="t"/>
          <a:lstStyle/>
          <a:p>
            <a:pPr indent="0" marL="0">
              <a:lnSpc>
                <a:spcPts val="5468"/>
              </a:lnSpc>
              <a:buNone/>
            </a:pPr>
            <a:r>
              <a:rPr lang="en-US" sz="4374" dirty="0">
                <a:solidFill>
                  <a:srgbClr val="C6BFEE"/>
                </a:solidFill>
                <a:latin typeface="Prompt" pitchFamily="34" charset="0"/>
                <a:ea typeface="Prompt" pitchFamily="34" charset="-122"/>
                <a:cs typeface="Prompt" pitchFamily="34" charset="-120"/>
              </a:rPr>
              <a:t>Elon Musk's Grok Chatbot</a:t>
            </a:r>
            <a:endParaRPr lang="en-US" sz="4374" dirty="0"/>
          </a:p>
        </p:txBody>
      </p:sp>
      <p:sp>
        <p:nvSpPr>
          <p:cNvPr id="5" name="Text 2"/>
          <p:cNvSpPr/>
          <p:nvPr/>
        </p:nvSpPr>
        <p:spPr>
          <a:xfrm>
            <a:off x="2624376" y="3111103"/>
            <a:ext cx="2221944" cy="347186"/>
          </a:xfrm>
          <a:prstGeom prst="rect">
            <a:avLst/>
          </a:prstGeom>
          <a:noFill/>
          <a:ln/>
        </p:spPr>
        <p:txBody>
          <a:bodyPr wrap="non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Background</a:t>
            </a:r>
            <a:endParaRPr lang="en-US" sz="2187" dirty="0"/>
          </a:p>
        </p:txBody>
      </p:sp>
      <p:sp>
        <p:nvSpPr>
          <p:cNvPr id="6" name="Text 3"/>
          <p:cNvSpPr/>
          <p:nvPr/>
        </p:nvSpPr>
        <p:spPr>
          <a:xfrm>
            <a:off x="2624376" y="3680460"/>
            <a:ext cx="2765465" cy="1421606"/>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Elon Musk is shifting the focus of OpenAI to Tesla, and he's challenging ChatGPT with his own AI chatbot named Grok</a:t>
            </a:r>
            <a:endParaRPr lang="en-US" sz="1750" dirty="0"/>
          </a:p>
        </p:txBody>
      </p:sp>
      <p:sp>
        <p:nvSpPr>
          <p:cNvPr id="7" name="Text 4"/>
          <p:cNvSpPr/>
          <p:nvPr/>
        </p:nvSpPr>
        <p:spPr>
          <a:xfrm>
            <a:off x="5939433" y="3111103"/>
            <a:ext cx="2221944" cy="347186"/>
          </a:xfrm>
          <a:prstGeom prst="rect">
            <a:avLst/>
          </a:prstGeom>
          <a:noFill/>
          <a:ln/>
        </p:spPr>
        <p:txBody>
          <a:bodyPr wrap="non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Capabilities</a:t>
            </a:r>
            <a:endParaRPr lang="en-US" sz="2187" dirty="0"/>
          </a:p>
        </p:txBody>
      </p:sp>
      <p:sp>
        <p:nvSpPr>
          <p:cNvPr id="8" name="Text 5"/>
          <p:cNvSpPr/>
          <p:nvPr/>
        </p:nvSpPr>
        <p:spPr>
          <a:xfrm>
            <a:off x="5939433" y="3680460"/>
            <a:ext cx="2765465" cy="2487811"/>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Based on data from Twitter (now called X), Grok can already outperform ChatGPT 3.5 across several benchmarks and has a sense of humor to bring some fun into the AI arena.</a:t>
            </a:r>
            <a:endParaRPr lang="en-US" sz="1750" dirty="0"/>
          </a:p>
        </p:txBody>
      </p:sp>
      <p:sp>
        <p:nvSpPr>
          <p:cNvPr id="9" name="Text 6"/>
          <p:cNvSpPr/>
          <p:nvPr/>
        </p:nvSpPr>
        <p:spPr>
          <a:xfrm>
            <a:off x="9254490" y="3111103"/>
            <a:ext cx="2221944" cy="347186"/>
          </a:xfrm>
          <a:prstGeom prst="rect">
            <a:avLst/>
          </a:prstGeom>
          <a:noFill/>
          <a:ln/>
        </p:spPr>
        <p:txBody>
          <a:bodyPr wrap="none" rtlCol="0" anchor="t"/>
          <a:lstStyle/>
          <a:p>
            <a:pPr indent="0" marL="0">
              <a:lnSpc>
                <a:spcPts val="2734"/>
              </a:lnSpc>
              <a:buNone/>
            </a:pPr>
            <a:r>
              <a:rPr lang="en-US" sz="2187" dirty="0">
                <a:solidFill>
                  <a:srgbClr val="C6BFEE"/>
                </a:solidFill>
                <a:latin typeface="Prompt" pitchFamily="34" charset="0"/>
                <a:ea typeface="Prompt" pitchFamily="34" charset="-122"/>
                <a:cs typeface="Prompt" pitchFamily="34" charset="-120"/>
              </a:rPr>
              <a:t>Development</a:t>
            </a:r>
            <a:endParaRPr lang="en-US" sz="2187" dirty="0"/>
          </a:p>
        </p:txBody>
      </p:sp>
      <p:sp>
        <p:nvSpPr>
          <p:cNvPr id="10" name="Text 7"/>
          <p:cNvSpPr/>
          <p:nvPr/>
        </p:nvSpPr>
        <p:spPr>
          <a:xfrm>
            <a:off x="9254490" y="3680460"/>
            <a:ext cx="2765465" cy="1777008"/>
          </a:xfrm>
          <a:prstGeom prst="rect">
            <a:avLst/>
          </a:prstGeom>
          <a:noFill/>
          <a:ln/>
        </p:spPr>
        <p:txBody>
          <a:bodyPr wrap="square" rtlCol="0" anchor="t"/>
          <a:lstStyle/>
          <a:p>
            <a:pPr indent="0" marL="0">
              <a:lnSpc>
                <a:spcPts val="2799"/>
              </a:lnSpc>
              <a:buNone/>
            </a:pPr>
            <a:r>
              <a:rPr lang="en-US" sz="1750" dirty="0">
                <a:solidFill>
                  <a:srgbClr val="DAD8E9"/>
                </a:solidFill>
                <a:latin typeface="Mukta" pitchFamily="34" charset="0"/>
                <a:ea typeface="Mukta" pitchFamily="34" charset="-122"/>
                <a:cs typeface="Mukta" pitchFamily="34" charset="-120"/>
              </a:rPr>
              <a:t>The first product of Musk's xAI company was developed in two months. It intends to work closely with Tesla, X, and other businesses.</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2023-11-12T16:32:05Z</dcterms:created>
  <dcterms:modified xsi:type="dcterms:W3CDTF">2023-11-12T16:32:05Z</dcterms:modified>
</cp:coreProperties>
</file>